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j+BurofrfzgWUJkx3l0y1o9hTP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babe9c6b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4babe9c6b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d4d23c012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d4d23c012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bd4d23c012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d4d23c012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d4d23c012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bd4d23c012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ecb71be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ecb71be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cecb71bee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ecb71bee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ecb71bee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cecb71bee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d4d23c012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d4d23c012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bd4d23c012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d4d23c012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d4d23c012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bd4d23c012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d4d23c012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d4d23c012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d4d23c012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be4714c21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cbe4714c21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ecb71bee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ecb71bee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cecb71bee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babe9c6b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babe9c6b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4babe9c6b1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d4d23c012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bd4d23c012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bd4d23c012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d4d23c012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d4d23c012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bd4d23c012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d4d23c012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d4d23c012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bd4d23c012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babe9c6b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babe9c6b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babe9c6b1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babe9c6b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babe9c6b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4babe9c6b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d4d23c012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bd4d23c012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bd4d23c012_2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be4714c21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be4714c21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cbe4714c21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be4714c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be4714c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cbe4714c2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be4714c2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be4714c2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cbe4714c2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babe9c6b1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babe9c6b1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4babe9c6b1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d2aa414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d2aa414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d2aa414b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d2aa414b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d2aa414b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6d2aa414b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d4d23c012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d4d23c012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bd4d23c012_2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d4d23c012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d4d23c012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bd4d23c012_2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babe9c6b1_0_91"/>
          <p:cNvSpPr txBox="1"/>
          <p:nvPr>
            <p:ph type="title"/>
          </p:nvPr>
        </p:nvSpPr>
        <p:spPr>
          <a:xfrm>
            <a:off x="1895475" y="3585279"/>
            <a:ext cx="10972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g34babe9c6b1_0_91"/>
          <p:cNvSpPr txBox="1"/>
          <p:nvPr>
            <p:ph idx="1" type="body"/>
          </p:nvPr>
        </p:nvSpPr>
        <p:spPr>
          <a:xfrm>
            <a:off x="1895475" y="3182315"/>
            <a:ext cx="10296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g34babe9c6b1_0_91"/>
          <p:cNvSpPr txBox="1"/>
          <p:nvPr>
            <p:ph idx="2" type="body"/>
          </p:nvPr>
        </p:nvSpPr>
        <p:spPr>
          <a:xfrm>
            <a:off x="1908348" y="4778609"/>
            <a:ext cx="10283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be4714c21_0_3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2cbe4714c21_0_3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g2cbe4714c21_0_3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cbe4714c21_0_3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cbe4714c21_0_3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be4714c21_0_33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cbe4714c21_0_33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be4714c21_0_340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2cbe4714c21_0_340"/>
          <p:cNvSpPr txBox="1"/>
          <p:nvPr>
            <p:ph idx="1" type="body"/>
          </p:nvPr>
        </p:nvSpPr>
        <p:spPr>
          <a:xfrm>
            <a:off x="571500" y="1673402"/>
            <a:ext cx="52884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cbe4714c21_0_340"/>
          <p:cNvSpPr txBox="1"/>
          <p:nvPr>
            <p:ph idx="2" type="body"/>
          </p:nvPr>
        </p:nvSpPr>
        <p:spPr>
          <a:xfrm>
            <a:off x="6289113" y="1673402"/>
            <a:ext cx="52884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e4714c21_0_3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2cbe4714c21_0_3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2cbe4714c21_0_3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cbe4714c21_0_3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2cbe4714c21_0_3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be4714c21_0_35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cbe4714c21_0_35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g2cbe4714c21_0_3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cbe4714c21_0_3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cbe4714c21_0_3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e4714c21_0_3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cbe4714c21_0_35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g2cbe4714c21_0_35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g2cbe4714c21_0_3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cbe4714c21_0_3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cbe4714c21_0_3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be4714c21_0_36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cbe4714c21_0_36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g2cbe4714c21_0_36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g2cbe4714c21_0_36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g2cbe4714c21_0_36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g2cbe4714c21_0_3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cbe4714c21_0_3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cbe4714c21_0_3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be4714c21_0_3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2cbe4714c21_0_3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cbe4714c21_0_3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cbe4714c21_0_3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be4714c21_0_3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cbe4714c21_0_3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cbe4714c21_0_3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be4714c21_0_38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cbe4714c21_0_38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g2cbe4714c21_0_38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g2cbe4714c21_0_3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2cbe4714c21_0_3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cbe4714c21_0_3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be4714c21_0_38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2cbe4714c21_0_38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g2cbe4714c21_0_38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g2cbe4714c21_0_3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cbe4714c21_0_3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cbe4714c21_0_3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be4714c21_0_3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2cbe4714c21_0_39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g2cbe4714c21_0_3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2cbe4714c21_0_3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2cbe4714c21_0_3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be4714c21_0_40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2cbe4714c21_0_40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g2cbe4714c21_0_4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2cbe4714c21_0_4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2cbe4714c21_0_4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be4714c21_0_3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g2cbe4714c21_0_3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g2cbe4714c21_0_3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g2cbe4714c21_0_3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2cbe4714c21_0_3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hyperlink" Target="https://mlir.llvm.org/docs/Dialects/UBOps/" TargetMode="External"/><Relationship Id="rId20" Type="http://schemas.openxmlformats.org/officeDocument/2006/relationships/hyperlink" Target="https://mlir.llvm.org/docs/Dialects/IndexOps/" TargetMode="External"/><Relationship Id="rId42" Type="http://schemas.openxmlformats.org/officeDocument/2006/relationships/hyperlink" Target="https://mlir.llvm.org/docs/Dialects/Vector/" TargetMode="External"/><Relationship Id="rId41" Type="http://schemas.openxmlformats.org/officeDocument/2006/relationships/hyperlink" Target="https://mlir.llvm.org/docs/Dialects/VCIXDialect/" TargetMode="External"/><Relationship Id="rId22" Type="http://schemas.openxmlformats.org/officeDocument/2006/relationships/hyperlink" Target="https://mlir.llvm.org/docs/Dialects/Linalg/" TargetMode="External"/><Relationship Id="rId44" Type="http://schemas.openxmlformats.org/officeDocument/2006/relationships/hyperlink" Target="https://mlir.llvm.org/docs/Dialects/Builtin/" TargetMode="External"/><Relationship Id="rId21" Type="http://schemas.openxmlformats.org/officeDocument/2006/relationships/hyperlink" Target="https://mlir.llvm.org/docs/Dialects/IRDL/" TargetMode="External"/><Relationship Id="rId43" Type="http://schemas.openxmlformats.org/officeDocument/2006/relationships/hyperlink" Target="https://mlir.llvm.org/docs/Dialects/X86Vector/" TargetMode="External"/><Relationship Id="rId24" Type="http://schemas.openxmlformats.org/officeDocument/2006/relationships/hyperlink" Target="https://mlir.llvm.org/docs/Dialects/MathOps/" TargetMode="External"/><Relationship Id="rId46" Type="http://schemas.openxmlformats.org/officeDocument/2006/relationships/hyperlink" Target="https://mlir.llvm.org/docs/Dialects/TOSA/" TargetMode="External"/><Relationship Id="rId23" Type="http://schemas.openxmlformats.org/officeDocument/2006/relationships/hyperlink" Target="https://mlir.llvm.org/docs/Dialects/LLVM/" TargetMode="External"/><Relationship Id="rId45" Type="http://schemas.openxmlformats.org/officeDocument/2006/relationships/hyperlink" Target="https://mlir.llvm.org/docs/Dialects/SPIR-V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lir.llvm.org/docs/Dialects/" TargetMode="External"/><Relationship Id="rId4" Type="http://schemas.openxmlformats.org/officeDocument/2006/relationships/hyperlink" Target="https://mlir.llvm.org/docs/Dialects/OpenACCDialect/" TargetMode="External"/><Relationship Id="rId9" Type="http://schemas.openxmlformats.org/officeDocument/2006/relationships/hyperlink" Target="https://mlir.llvm.org/docs/Dialects/ArmNeon/" TargetMode="External"/><Relationship Id="rId26" Type="http://schemas.openxmlformats.org/officeDocument/2006/relationships/hyperlink" Target="https://mlir.llvm.org/docs/Dialects/Mesh/" TargetMode="External"/><Relationship Id="rId25" Type="http://schemas.openxmlformats.org/officeDocument/2006/relationships/hyperlink" Target="https://mlir.llvm.org/docs/Dialects/MemRef/" TargetMode="External"/><Relationship Id="rId47" Type="http://schemas.openxmlformats.org/officeDocument/2006/relationships/hyperlink" Target="https://mlir.llvm.org/docs/Dialects/Transform/" TargetMode="External"/><Relationship Id="rId28" Type="http://schemas.openxmlformats.org/officeDocument/2006/relationships/hyperlink" Target="https://mlir.llvm.org/docs/Dialects/MPI/" TargetMode="External"/><Relationship Id="rId27" Type="http://schemas.openxmlformats.org/officeDocument/2006/relationships/hyperlink" Target="https://mlir.llvm.org/docs/Dialects/MLProgramOps/" TargetMode="External"/><Relationship Id="rId5" Type="http://schemas.openxmlformats.org/officeDocument/2006/relationships/hyperlink" Target="https://mlir.llvm.org/docs/Dialects/Affine/" TargetMode="External"/><Relationship Id="rId6" Type="http://schemas.openxmlformats.org/officeDocument/2006/relationships/hyperlink" Target="https://mlir.llvm.org/docs/Dialects/AMDGPU/" TargetMode="External"/><Relationship Id="rId29" Type="http://schemas.openxmlformats.org/officeDocument/2006/relationships/hyperlink" Target="https://mlir.llvm.org/docs/Dialects/NVGPU/" TargetMode="External"/><Relationship Id="rId7" Type="http://schemas.openxmlformats.org/officeDocument/2006/relationships/hyperlink" Target="https://mlir.llvm.org/docs/Dialects/AMX/" TargetMode="External"/><Relationship Id="rId8" Type="http://schemas.openxmlformats.org/officeDocument/2006/relationships/hyperlink" Target="https://mlir.llvm.org/docs/Dialects/ArithOps/" TargetMode="External"/><Relationship Id="rId31" Type="http://schemas.openxmlformats.org/officeDocument/2006/relationships/hyperlink" Target="https://mlir.llvm.org/docs/Dialects/OpenMPDialect/" TargetMode="External"/><Relationship Id="rId30" Type="http://schemas.openxmlformats.org/officeDocument/2006/relationships/hyperlink" Target="https://mlir.llvm.org/docs/Dialects/NVVMDialect/" TargetMode="External"/><Relationship Id="rId11" Type="http://schemas.openxmlformats.org/officeDocument/2006/relationships/hyperlink" Target="https://mlir.llvm.org/docs/Dialects/ArmSME/" TargetMode="External"/><Relationship Id="rId33" Type="http://schemas.openxmlformats.org/officeDocument/2006/relationships/hyperlink" Target="https://mlir.llvm.org/docs/Dialects/PDLOps/" TargetMode="External"/><Relationship Id="rId10" Type="http://schemas.openxmlformats.org/officeDocument/2006/relationships/hyperlink" Target="https://mlir.llvm.org/docs/Dialects/ArmSVE/" TargetMode="External"/><Relationship Id="rId32" Type="http://schemas.openxmlformats.org/officeDocument/2006/relationships/hyperlink" Target="https://mlir.llvm.org/docs/Dialects/PDLInterpOps/" TargetMode="External"/><Relationship Id="rId13" Type="http://schemas.openxmlformats.org/officeDocument/2006/relationships/hyperlink" Target="https://mlir.llvm.org/docs/Dialects/BufferizationOps/" TargetMode="External"/><Relationship Id="rId35" Type="http://schemas.openxmlformats.org/officeDocument/2006/relationships/hyperlink" Target="https://mlir.llvm.org/docs/Dialects/ROCDLDialect/" TargetMode="External"/><Relationship Id="rId12" Type="http://schemas.openxmlformats.org/officeDocument/2006/relationships/hyperlink" Target="https://mlir.llvm.org/docs/Dialects/AsyncDialect/" TargetMode="External"/><Relationship Id="rId34" Type="http://schemas.openxmlformats.org/officeDocument/2006/relationships/hyperlink" Target="https://mlir.llvm.org/docs/Dialects/QuantDialect/" TargetMode="External"/><Relationship Id="rId15" Type="http://schemas.openxmlformats.org/officeDocument/2006/relationships/hyperlink" Target="https://mlir.llvm.org/docs/Dialects/ComplexOps/" TargetMode="External"/><Relationship Id="rId37" Type="http://schemas.openxmlformats.org/officeDocument/2006/relationships/hyperlink" Target="https://mlir.llvm.org/docs/Dialects/ShapeDialect/" TargetMode="External"/><Relationship Id="rId14" Type="http://schemas.openxmlformats.org/officeDocument/2006/relationships/hyperlink" Target="https://mlir.llvm.org/docs/Dialects/ControlFlowDialect/" TargetMode="External"/><Relationship Id="rId36" Type="http://schemas.openxmlformats.org/officeDocument/2006/relationships/hyperlink" Target="https://mlir.llvm.org/docs/Dialects/SCFDialect/" TargetMode="External"/><Relationship Id="rId17" Type="http://schemas.openxmlformats.org/officeDocument/2006/relationships/hyperlink" Target="https://mlir.llvm.org/docs/Dialects/EmitC/" TargetMode="External"/><Relationship Id="rId39" Type="http://schemas.openxmlformats.org/officeDocument/2006/relationships/hyperlink" Target="https://mlir.llvm.org/docs/Dialects/TensorOps/" TargetMode="External"/><Relationship Id="rId16" Type="http://schemas.openxmlformats.org/officeDocument/2006/relationships/hyperlink" Target="https://mlir.llvm.org/docs/Dialects/DLTIDialect/" TargetMode="External"/><Relationship Id="rId38" Type="http://schemas.openxmlformats.org/officeDocument/2006/relationships/hyperlink" Target="https://mlir.llvm.org/docs/Dialects/SparseTensorOps/" TargetMode="External"/><Relationship Id="rId19" Type="http://schemas.openxmlformats.org/officeDocument/2006/relationships/hyperlink" Target="https://mlir.llvm.org/docs/Dialects/GPU/" TargetMode="External"/><Relationship Id="rId18" Type="http://schemas.openxmlformats.org/officeDocument/2006/relationships/hyperlink" Target="https://mlir.llvm.org/docs/Dialects/Func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hyperlink" Target="https://godbolt.org/z/o883bEjr7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hyperlink" Target="https://godbolt.org/z/P7KTrW665" TargetMode="External"/><Relationship Id="rId8" Type="http://schemas.openxmlformats.org/officeDocument/2006/relationships/hyperlink" Target="https://godbolt.org/z/oj1TErxv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godbolt.org/z/zcYnsTEvz" TargetMode="External"/><Relationship Id="rId5" Type="http://schemas.openxmlformats.org/officeDocument/2006/relationships/hyperlink" Target="https://godbolt.org/z/95o1nvrs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godbolt.org/z/cfjY375z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hyperlink" Target="https://godbolt.org/z/x5zjxbq4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lir.llvm.org/user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llvm/Polygeist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llvm/clangir" TargetMode="External"/><Relationship Id="rId4" Type="http://schemas.openxmlformats.org/officeDocument/2006/relationships/hyperlink" Target="https://llvm.github.io/clangir/" TargetMode="External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modular.com/max/moj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hyperlink" Target="https://mlir.llvm.org/docs/Tutorials/Toy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forms.gle/nStZ9wudh2gAmJCG7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rms.gle/bR6K58M7p9YH6QxS8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watch?v=0bxyZDGs-aA" TargetMode="External"/><Relationship Id="rId4" Type="http://schemas.openxmlformats.org/officeDocument/2006/relationships/hyperlink" Target="https://mlir.llvm.org/talks/" TargetMode="External"/><Relationship Id="rId5" Type="http://schemas.openxmlformats.org/officeDocument/2006/relationships/hyperlink" Target="https://mlir.llvm.org/docs/Tutorials/Toy/Ch-1/" TargetMode="External"/><Relationship Id="rId6" Type="http://schemas.openxmlformats.org/officeDocument/2006/relationships/hyperlink" Target="https://www.youtube.com/watch?v=LPlRLt9w4b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llvm-hpc-2020-workshop.github.io/presentations/llvmhpc2020-amini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blog.google/technology/ai/mlir-accelerating-ai-open-source-infrastructur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lastweek.io/notes/MLI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babe9c6b1_0_0"/>
          <p:cNvSpPr txBox="1"/>
          <p:nvPr>
            <p:ph type="title"/>
          </p:nvPr>
        </p:nvSpPr>
        <p:spPr>
          <a:xfrm>
            <a:off x="1895475" y="3585275"/>
            <a:ext cx="6192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182" name="Google Shape;182;g34babe9c6b1_0_0"/>
          <p:cNvSpPr txBox="1"/>
          <p:nvPr>
            <p:ph idx="2" type="body"/>
          </p:nvPr>
        </p:nvSpPr>
        <p:spPr>
          <a:xfrm>
            <a:off x="1908350" y="4778600"/>
            <a:ext cx="8226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MLIR - Part 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d4d23c012_2_6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MLIR history: nowadays</a:t>
            </a:r>
            <a:endParaRPr/>
          </a:p>
        </p:txBody>
      </p:sp>
      <p:sp>
        <p:nvSpPr>
          <p:cNvPr id="257" name="Google Shape;257;g2bd4d23c012_2_6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MLIR i</a:t>
            </a:r>
            <a:r>
              <a:rPr lang="en-US"/>
              <a:t>nfrastructure</a:t>
            </a:r>
            <a:r>
              <a:rPr lang="en-US"/>
              <a:t> is being developed rapidly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Top industry companies use that: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Microsoft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AMD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other…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3" name="Google Shape;263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269" name="Google Shape;269;p4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Extensible collections of operations and types that represent various levels of abstraction or domains.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Dialects represent modular structure of </a:t>
            </a:r>
            <a:r>
              <a:rPr lang="en-US"/>
              <a:t>combining</a:t>
            </a:r>
            <a:r>
              <a:rPr lang="en-US"/>
              <a:t> operations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Dialects are basically custom IRs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 data types, custom operations, custom syntax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dialects: arithmetic, affine, omp, spv, linalg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d4d23c012_2_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276" name="Google Shape;276;g2bd4d23c012_2_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Documentation: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https://mlir.llvm.org/docs/Dialects/</a:t>
            </a:r>
            <a:endParaRPr/>
          </a:p>
        </p:txBody>
      </p:sp>
      <p:sp>
        <p:nvSpPr>
          <p:cNvPr id="277" name="Google Shape;277;g2bd4d23c012_2_1"/>
          <p:cNvSpPr txBox="1"/>
          <p:nvPr/>
        </p:nvSpPr>
        <p:spPr>
          <a:xfrm>
            <a:off x="6336975" y="653150"/>
            <a:ext cx="3165300" cy="5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'acc'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'affine'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'amdgpu'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'amx'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'arith'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'arm_neon'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'arm_sve'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'ArmSME'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'async'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'bufferization'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'cf'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'complex'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'dlti'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'emitc'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'func'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'index'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'irdl'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'linalg'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'llvm'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'math'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'memref'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'mesh'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bd4d23c012_2_1"/>
          <p:cNvSpPr txBox="1"/>
          <p:nvPr/>
        </p:nvSpPr>
        <p:spPr>
          <a:xfrm>
            <a:off x="8961210" y="684800"/>
            <a:ext cx="3493500" cy="5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'ml_program'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'mpi'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'nvgpu'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'nvvm'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'omp'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'pdl_interp'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'pdl'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'quant'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'rocdl'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'scf'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'shape'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'sparse_tensor'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'tensor'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'ub'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'vcix'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'vector'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'x86vector'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Builtin Dialect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SPIR-V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 Operator Set Architecture (TOSA)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 Dialect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ecb71bee9_0_0"/>
          <p:cNvSpPr txBox="1"/>
          <p:nvPr>
            <p:ph type="title"/>
          </p:nvPr>
        </p:nvSpPr>
        <p:spPr>
          <a:xfrm>
            <a:off x="308345" y="84765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level examples</a:t>
            </a:r>
            <a:endParaRPr/>
          </a:p>
        </p:txBody>
      </p:sp>
      <p:sp>
        <p:nvSpPr>
          <p:cNvPr id="285" name="Google Shape;285;g2cecb71bee9_0_0"/>
          <p:cNvSpPr txBox="1"/>
          <p:nvPr/>
        </p:nvSpPr>
        <p:spPr>
          <a:xfrm>
            <a:off x="1044100" y="3767425"/>
            <a:ext cx="3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Affine: </a:t>
            </a:r>
            <a:endParaRPr/>
          </a:p>
        </p:txBody>
      </p:sp>
      <p:pic>
        <p:nvPicPr>
          <p:cNvPr id="286" name="Google Shape;286;g2cecb71bee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0" y="1945323"/>
            <a:ext cx="7521824" cy="1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cecb71be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00" y="4121226"/>
            <a:ext cx="7175999" cy="2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ecb71bee9_0_0"/>
          <p:cNvSpPr txBox="1"/>
          <p:nvPr/>
        </p:nvSpPr>
        <p:spPr>
          <a:xfrm>
            <a:off x="7104000" y="6457800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scf + memref: </a:t>
            </a:r>
            <a:endParaRPr/>
          </a:p>
        </p:txBody>
      </p:sp>
      <p:pic>
        <p:nvPicPr>
          <p:cNvPr id="289" name="Google Shape;289;g2cecb71be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325" y="-2"/>
            <a:ext cx="7982676" cy="8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ecb71bee9_0_0"/>
          <p:cNvSpPr txBox="1"/>
          <p:nvPr/>
        </p:nvSpPr>
        <p:spPr>
          <a:xfrm>
            <a:off x="6517300" y="84765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Vector: </a:t>
            </a:r>
            <a:endParaRPr/>
          </a:p>
        </p:txBody>
      </p:sp>
      <p:cxnSp>
        <p:nvCxnSpPr>
          <p:cNvPr id="291" name="Google Shape;291;g2cecb71bee9_0_0"/>
          <p:cNvCxnSpPr/>
          <p:nvPr/>
        </p:nvCxnSpPr>
        <p:spPr>
          <a:xfrm flipH="1">
            <a:off x="6896975" y="1363800"/>
            <a:ext cx="5163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g2cecb71bee9_0_0"/>
          <p:cNvCxnSpPr/>
          <p:nvPr/>
        </p:nvCxnSpPr>
        <p:spPr>
          <a:xfrm>
            <a:off x="6760575" y="3838150"/>
            <a:ext cx="448200" cy="2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3" name="Google Shape;293;g2cecb71bee9_0_0"/>
          <p:cNvGrpSpPr/>
          <p:nvPr/>
        </p:nvGrpSpPr>
        <p:grpSpPr>
          <a:xfrm>
            <a:off x="1672069" y="3825721"/>
            <a:ext cx="3481263" cy="283596"/>
            <a:chOff x="289925" y="5611838"/>
            <a:chExt cx="5465949" cy="445275"/>
          </a:xfrm>
        </p:grpSpPr>
        <p:sp>
          <p:nvSpPr>
            <p:cNvPr id="294" name="Google Shape;294;g2cecb71bee9_0_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95" name="Google Shape;295;g2cecb71bee9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g2cecb71bee9_0_0"/>
            <p:cNvSpPr/>
            <p:nvPr/>
          </p:nvSpPr>
          <p:spPr>
            <a:xfrm>
              <a:off x="777374" y="5611845"/>
              <a:ext cx="497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600" u="sng">
                  <a:solidFill>
                    <a:schemeClr val="hlink"/>
                  </a:solidFill>
                  <a:hlinkClick r:id="rId7"/>
                </a:rPr>
                <a:t>https://godbolt.org/z/P7KTrW665</a:t>
              </a:r>
              <a:endParaRPr sz="1600"/>
            </a:p>
          </p:txBody>
        </p:sp>
      </p:grpSp>
      <p:grpSp>
        <p:nvGrpSpPr>
          <p:cNvPr id="297" name="Google Shape;297;g2cecb71bee9_0_0"/>
          <p:cNvGrpSpPr/>
          <p:nvPr/>
        </p:nvGrpSpPr>
        <p:grpSpPr>
          <a:xfrm>
            <a:off x="7208769" y="905946"/>
            <a:ext cx="3481263" cy="283596"/>
            <a:chOff x="289925" y="5611838"/>
            <a:chExt cx="5465949" cy="445275"/>
          </a:xfrm>
        </p:grpSpPr>
        <p:sp>
          <p:nvSpPr>
            <p:cNvPr id="298" name="Google Shape;298;g2cecb71bee9_0_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99" name="Google Shape;299;g2cecb71bee9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g2cecb71bee9_0_0"/>
            <p:cNvSpPr/>
            <p:nvPr/>
          </p:nvSpPr>
          <p:spPr>
            <a:xfrm>
              <a:off x="777374" y="5611845"/>
              <a:ext cx="497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1600" u="sng">
                  <a:solidFill>
                    <a:schemeClr val="hlink"/>
                  </a:solidFill>
                  <a:hlinkClick r:id="rId8"/>
                </a:rPr>
                <a:t>https://godbolt.org/z/oj1TErxv9</a:t>
              </a:r>
              <a:endParaRPr sz="1600"/>
            </a:p>
          </p:txBody>
        </p:sp>
      </p:grpSp>
      <p:grpSp>
        <p:nvGrpSpPr>
          <p:cNvPr id="301" name="Google Shape;301;g2cecb71bee9_0_0"/>
          <p:cNvGrpSpPr/>
          <p:nvPr/>
        </p:nvGrpSpPr>
        <p:grpSpPr>
          <a:xfrm>
            <a:off x="8322044" y="6516096"/>
            <a:ext cx="3481263" cy="283596"/>
            <a:chOff x="289925" y="5611838"/>
            <a:chExt cx="5465949" cy="445275"/>
          </a:xfrm>
        </p:grpSpPr>
        <p:sp>
          <p:nvSpPr>
            <p:cNvPr id="302" name="Google Shape;302;g2cecb71bee9_0_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03" name="Google Shape;303;g2cecb71bee9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g2cecb71bee9_0_0"/>
            <p:cNvSpPr/>
            <p:nvPr/>
          </p:nvSpPr>
          <p:spPr>
            <a:xfrm>
              <a:off x="777374" y="5611845"/>
              <a:ext cx="497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600" u="sng">
                  <a:solidFill>
                    <a:schemeClr val="hlink"/>
                  </a:solidFill>
                  <a:hlinkClick r:id="rId9"/>
                </a:rPr>
                <a:t>https://godbolt.org/z/o883bEjr7</a:t>
              </a:r>
              <a:endParaRPr sz="16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ecb71bee9_0_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transformations</a:t>
            </a:r>
            <a:endParaRPr/>
          </a:p>
        </p:txBody>
      </p:sp>
      <p:sp>
        <p:nvSpPr>
          <p:cNvPr id="311" name="Google Shape;311;g2cecb71bee9_0_2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Affine -&gt; scf: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scf -&gt; cf: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SCF - structured control flow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CF - control flow</a:t>
            </a:r>
            <a:endParaRPr/>
          </a:p>
        </p:txBody>
      </p:sp>
      <p:grpSp>
        <p:nvGrpSpPr>
          <p:cNvPr id="312" name="Google Shape;312;g2cecb71bee9_0_20"/>
          <p:cNvGrpSpPr/>
          <p:nvPr/>
        </p:nvGrpSpPr>
        <p:grpSpPr>
          <a:xfrm>
            <a:off x="2621000" y="1720988"/>
            <a:ext cx="5188500" cy="445275"/>
            <a:chOff x="289925" y="5611838"/>
            <a:chExt cx="5188500" cy="445275"/>
          </a:xfrm>
        </p:grpSpPr>
        <p:sp>
          <p:nvSpPr>
            <p:cNvPr id="313" name="Google Shape;313;g2cecb71bee9_0_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14" name="Google Shape;314;g2cecb71bee9_0_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g2cecb71bee9_0_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4"/>
                </a:rPr>
                <a:t>https://godbolt.org/z/zcYnsTEvz</a:t>
              </a:r>
              <a:r>
                <a:rPr lang="en-US" sz="2400"/>
                <a:t> </a:t>
              </a:r>
              <a:endParaRPr sz="2400"/>
            </a:p>
          </p:txBody>
        </p:sp>
      </p:grpSp>
      <p:grpSp>
        <p:nvGrpSpPr>
          <p:cNvPr id="316" name="Google Shape;316;g2cecb71bee9_0_20"/>
          <p:cNvGrpSpPr/>
          <p:nvPr/>
        </p:nvGrpSpPr>
        <p:grpSpPr>
          <a:xfrm>
            <a:off x="2621000" y="2224063"/>
            <a:ext cx="5188500" cy="445275"/>
            <a:chOff x="289925" y="5611838"/>
            <a:chExt cx="5188500" cy="445275"/>
          </a:xfrm>
        </p:grpSpPr>
        <p:sp>
          <p:nvSpPr>
            <p:cNvPr id="317" name="Google Shape;317;g2cecb71bee9_0_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18" name="Google Shape;318;g2cecb71bee9_0_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g2cecb71bee9_0_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https://godbolt.org/z/95o1nvrsM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d4d23c012_2_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dialects?</a:t>
            </a:r>
            <a:endParaRPr/>
          </a:p>
        </p:txBody>
      </p:sp>
      <p:sp>
        <p:nvSpPr>
          <p:cNvPr id="326" name="Google Shape;326;g2bd4d23c012_2_1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is suited to define IRs on different levels of abstractions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Built-in dialects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represent more or less generic operations (arith, scf, memref, llvm)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operations used in LLVM stack and needed in the community (x86vector, arm_sve)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provides an </a:t>
            </a:r>
            <a:r>
              <a:rPr lang="en-US"/>
              <a:t>infrastructure</a:t>
            </a:r>
            <a:r>
              <a:rPr lang="en-US"/>
              <a:t> to add different dialects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 frameworks use that (PyTorch aten dialect, onnx dialect, tf dialect) to represent supported network layers for further lowering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32" name="Google Shape;33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d4d23c012_2_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arguments</a:t>
            </a:r>
            <a:endParaRPr/>
          </a:p>
        </p:txBody>
      </p:sp>
      <p:pic>
        <p:nvPicPr>
          <p:cNvPr id="339" name="Google Shape;339;g2bd4d23c012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0" y="1395875"/>
            <a:ext cx="7856451" cy="47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bd4d23c012_2_20"/>
          <p:cNvSpPr txBox="1"/>
          <p:nvPr/>
        </p:nvSpPr>
        <p:spPr>
          <a:xfrm>
            <a:off x="8142600" y="1395875"/>
            <a:ext cx="4066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Mechanism to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variables in a structured way that fit the similar purpose as PHI nodes in LLVM IR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d4d23c012_2_4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</a:t>
            </a:r>
            <a:endParaRPr/>
          </a:p>
        </p:txBody>
      </p:sp>
      <p:sp>
        <p:nvSpPr>
          <p:cNvPr id="347" name="Google Shape;347;g2bd4d23c012_2_4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Describe some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Take arguments and returns them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Have generic op representation and custom printers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Example on the next slide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and here:</a:t>
            </a:r>
            <a:endParaRPr/>
          </a:p>
        </p:txBody>
      </p:sp>
      <p:grpSp>
        <p:nvGrpSpPr>
          <p:cNvPr id="348" name="Google Shape;348;g2bd4d23c012_2_47"/>
          <p:cNvGrpSpPr/>
          <p:nvPr/>
        </p:nvGrpSpPr>
        <p:grpSpPr>
          <a:xfrm>
            <a:off x="1763750" y="3951788"/>
            <a:ext cx="5188500" cy="445275"/>
            <a:chOff x="289925" y="5611838"/>
            <a:chExt cx="5188500" cy="445275"/>
          </a:xfrm>
        </p:grpSpPr>
        <p:sp>
          <p:nvSpPr>
            <p:cNvPr id="349" name="Google Shape;349;g2bd4d23c012_2_47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50" name="Google Shape;350;g2bd4d23c012_2_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g2bd4d23c012_2_47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4"/>
                </a:rPr>
                <a:t>https://godbolt.org/z/cfjY375z7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be4714c21_0_310"/>
          <p:cNvSpPr/>
          <p:nvPr/>
        </p:nvSpPr>
        <p:spPr>
          <a:xfrm>
            <a:off x="6945675" y="1441750"/>
            <a:ext cx="3000300" cy="45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cbe4714c21_0_3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Compilation flow</a:t>
            </a:r>
            <a:endParaRPr/>
          </a:p>
        </p:txBody>
      </p:sp>
      <p:sp>
        <p:nvSpPr>
          <p:cNvPr id="189" name="Google Shape;189;g2cbe4714c21_0_310"/>
          <p:cNvSpPr/>
          <p:nvPr/>
        </p:nvSpPr>
        <p:spPr>
          <a:xfrm>
            <a:off x="7018655" y="1524008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g2cbe4714c21_0_310"/>
          <p:cNvSpPr/>
          <p:nvPr/>
        </p:nvSpPr>
        <p:spPr>
          <a:xfrm>
            <a:off x="7018654" y="2077564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2cbe4714c21_0_310"/>
          <p:cNvSpPr/>
          <p:nvPr/>
        </p:nvSpPr>
        <p:spPr>
          <a:xfrm>
            <a:off x="7018653" y="2631120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2cbe4714c21_0_310"/>
          <p:cNvSpPr/>
          <p:nvPr/>
        </p:nvSpPr>
        <p:spPr>
          <a:xfrm>
            <a:off x="7018655" y="3192552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2cbe4714c21_0_310"/>
          <p:cNvSpPr/>
          <p:nvPr/>
        </p:nvSpPr>
        <p:spPr>
          <a:xfrm>
            <a:off x="7018652" y="3753984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2cbe4714c21_0_310"/>
          <p:cNvSpPr/>
          <p:nvPr/>
        </p:nvSpPr>
        <p:spPr>
          <a:xfrm>
            <a:off x="7018651" y="4315416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g2cbe4714c21_0_310"/>
          <p:cNvSpPr/>
          <p:nvPr/>
        </p:nvSpPr>
        <p:spPr>
          <a:xfrm>
            <a:off x="7018650" y="5438322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g2cbe4714c21_0_310"/>
          <p:cNvSpPr/>
          <p:nvPr/>
        </p:nvSpPr>
        <p:spPr>
          <a:xfrm>
            <a:off x="7018649" y="4876878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g2cbe4714c21_0_310"/>
          <p:cNvSpPr/>
          <p:nvPr/>
        </p:nvSpPr>
        <p:spPr>
          <a:xfrm>
            <a:off x="7018655" y="852658"/>
            <a:ext cx="2861100" cy="471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C/CPP file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g2cbe4714c21_0_310"/>
          <p:cNvSpPr/>
          <p:nvPr/>
        </p:nvSpPr>
        <p:spPr>
          <a:xfrm>
            <a:off x="7018655" y="6038183"/>
            <a:ext cx="2861100" cy="471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file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g2cbe4714c21_0_310"/>
          <p:cNvSpPr txBox="1"/>
          <p:nvPr/>
        </p:nvSpPr>
        <p:spPr>
          <a:xfrm>
            <a:off x="615325" y="1677275"/>
            <a:ext cx="571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that it?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have different inputs?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 chance for an alternative flow?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57" name="Google Shape;35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Pass infrastructure</a:t>
            </a:r>
            <a:endParaRPr/>
          </a:p>
        </p:txBody>
      </p:sp>
      <p:sp>
        <p:nvSpPr>
          <p:cNvPr id="363" name="Google Shape;363;p7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provides a pass manager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Passes can be operation-agnostic or be run on specific operation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 manager is multithreaded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Independent operations can be processed simultaneously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 manager is dynamic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I.e., allows </a:t>
            </a:r>
            <a:r>
              <a:rPr lang="en-US"/>
              <a:t>running</a:t>
            </a:r>
            <a:r>
              <a:rPr lang="en-US"/>
              <a:t> another pass manager from within a pass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has built-in tools for reproducer generation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ecb71bee9_0_3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</a:t>
            </a:r>
            <a:endParaRPr/>
          </a:p>
        </p:txBody>
      </p:sp>
      <p:sp>
        <p:nvSpPr>
          <p:cNvPr id="370" name="Google Shape;370;g2cecb71bee9_0_3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 analog for MLIR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help: </a:t>
            </a:r>
            <a:endParaRPr/>
          </a:p>
        </p:txBody>
      </p:sp>
      <p:grpSp>
        <p:nvGrpSpPr>
          <p:cNvPr id="371" name="Google Shape;371;g2cecb71bee9_0_34"/>
          <p:cNvGrpSpPr/>
          <p:nvPr/>
        </p:nvGrpSpPr>
        <p:grpSpPr>
          <a:xfrm>
            <a:off x="1939100" y="2110663"/>
            <a:ext cx="5188500" cy="445275"/>
            <a:chOff x="289925" y="5611838"/>
            <a:chExt cx="5188500" cy="445275"/>
          </a:xfrm>
        </p:grpSpPr>
        <p:sp>
          <p:nvSpPr>
            <p:cNvPr id="372" name="Google Shape;372;g2cecb71bee9_0_34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73" name="Google Shape;373;g2cecb71bee9_0_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g2cecb71bee9_0_34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4"/>
                </a:rPr>
                <a:t>https://godbolt.org/z/x5zjxbq4T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80" name="Google Shape;38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26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86" name="Google Shape;38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babe9c6b1_0_15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dvantages of MLIR</a:t>
            </a:r>
            <a:endParaRPr/>
          </a:p>
        </p:txBody>
      </p:sp>
      <p:sp>
        <p:nvSpPr>
          <p:cNvPr id="393" name="Google Shape;393;g34babe9c6b1_0_15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Modularity and extensibility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Easy to introduce needed dialects, passes and </a:t>
            </a:r>
            <a:r>
              <a:rPr lang="en-US"/>
              <a:t>build the pipeline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Enables with better compiler development quality and rapid prototyping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Support for generic and domain specific optimizations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Enhanced reusability and interoperability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Improved analysis and 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Facilitates Heterogeneous Hardware Support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d4d23c012_2_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 of MLIR</a:t>
            </a:r>
            <a:endParaRPr/>
          </a:p>
        </p:txBody>
      </p:sp>
      <p:sp>
        <p:nvSpPr>
          <p:cNvPr id="400" name="Google Shape;400;g2bd4d23c012_2_7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Increased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MLIR’s multi-level approach adds extra layers of abstraction compared to traditional single-level IRs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 a result, steep learning curve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Lack of stable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commit to </a:t>
            </a:r>
            <a:r>
              <a:rPr lang="en-US"/>
              <a:t>LLVM repo</a:t>
            </a:r>
            <a:r>
              <a:rPr lang="en-US"/>
              <a:t> can potentially break the 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Dialects zoo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Everyone comes up with their own dialect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Lack of t</a:t>
            </a:r>
            <a:r>
              <a:rPr lang="en-US"/>
              <a:t>ooling and ecosystem maturity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While MLIR is continuously evolving, its ecosystem is still maturing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d4d23c012_2_3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MLIR is used?</a:t>
            </a:r>
            <a:endParaRPr/>
          </a:p>
        </p:txBody>
      </p:sp>
      <p:sp>
        <p:nvSpPr>
          <p:cNvPr id="407" name="Google Shape;407;g2bd4d23c012_2_3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flang - Fortran compiler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clang-based MLIR codegen for C/C++: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clangir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Polygeist (C/C++/CUDA C++)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CIRCT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List of users updated by LLVM community: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https://mlir.llvm.org/users/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13" name="Google Shape;41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d4d23c012_2_2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Polygeist</a:t>
            </a:r>
            <a:endParaRPr/>
          </a:p>
        </p:txBody>
      </p:sp>
      <p:sp>
        <p:nvSpPr>
          <p:cNvPr id="420" name="Google Shape;420;g2bd4d23c012_2_26"/>
          <p:cNvSpPr txBox="1"/>
          <p:nvPr>
            <p:ph idx="1" type="body"/>
          </p:nvPr>
        </p:nvSpPr>
        <p:spPr>
          <a:xfrm>
            <a:off x="571373" y="1673450"/>
            <a:ext cx="72693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Convert C/C++/CUDA C++ to MLIR and apply polyhedral transformations to run it faster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Project: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https://github.com/llvm/Polygeist</a:t>
            </a:r>
            <a:r>
              <a:rPr lang="en-US"/>
              <a:t> </a:t>
            </a:r>
            <a:endParaRPr/>
          </a:p>
        </p:txBody>
      </p:sp>
      <p:pic>
        <p:nvPicPr>
          <p:cNvPr id="421" name="Google Shape;421;g2bd4d23c012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0" y="190500"/>
            <a:ext cx="409575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babe9c6b1_0_16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206" name="Google Shape;206;g34babe9c6b1_0_16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MLIR?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Usage scenarios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babe9c6b1_0_16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clangir</a:t>
            </a:r>
            <a:endParaRPr/>
          </a:p>
        </p:txBody>
      </p:sp>
      <p:sp>
        <p:nvSpPr>
          <p:cNvPr id="428" name="Google Shape;428;g34babe9c6b1_0_16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ClangIR integrates Clang’s C/C++ front-end capabilities with the MLIR framework, enabling a layered approach to transforming and optimizing code</a:t>
            </a:r>
            <a:endParaRPr/>
          </a:p>
        </p:txBody>
      </p:sp>
      <p:sp>
        <p:nvSpPr>
          <p:cNvPr id="429" name="Google Shape;429;g34babe9c6b1_0_167"/>
          <p:cNvSpPr txBox="1"/>
          <p:nvPr/>
        </p:nvSpPr>
        <p:spPr>
          <a:xfrm>
            <a:off x="0" y="6198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https://github.com/llvm/clangir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https://llvm.github.io/clangir/</a:t>
            </a:r>
            <a:r>
              <a:rPr lang="en-US"/>
              <a:t> </a:t>
            </a:r>
            <a:endParaRPr/>
          </a:p>
        </p:txBody>
      </p:sp>
      <p:pic>
        <p:nvPicPr>
          <p:cNvPr id="430" name="Google Shape;430;g34babe9c6b1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325" y="2555800"/>
            <a:ext cx="8149673" cy="43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4babe9c6b1_0_167"/>
          <p:cNvSpPr txBox="1"/>
          <p:nvPr/>
        </p:nvSpPr>
        <p:spPr>
          <a:xfrm>
            <a:off x="126625" y="4678550"/>
            <a:ext cx="3585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rgbClr val="3C454E"/>
                </a:solidFill>
                <a:highlight>
                  <a:srgbClr val="FFFFFF"/>
                </a:highlight>
              </a:rPr>
              <a:t>ClangIR is inspired in the success of other languages that greatly benefit from a middle-level IR, such as Swift and Rust. Particularly, optionally attaching AST nodes to CIR operations is inspired by SIL references to AST nodes in Swift.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d4d23c012_2_3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Mojo 🔥</a:t>
            </a:r>
            <a:r>
              <a:rPr lang="en-US"/>
              <a:t> language</a:t>
            </a:r>
            <a:endParaRPr/>
          </a:p>
        </p:txBody>
      </p:sp>
      <p:sp>
        <p:nvSpPr>
          <p:cNvPr id="438" name="Google Shape;438;g2bd4d23c012_2_3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 combines the usability of Python with the performance of C, unlocking unparalleled programmability of AI hardware and extensibility of AI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 leverages MLIR, which enables Mojo developers to take advantage of vectors, threads, and AI hardware units.</a:t>
            </a:r>
            <a:endParaRPr/>
          </a:p>
        </p:txBody>
      </p:sp>
      <p:sp>
        <p:nvSpPr>
          <p:cNvPr id="439" name="Google Shape;439;g2bd4d23c012_2_38"/>
          <p:cNvSpPr txBox="1"/>
          <p:nvPr/>
        </p:nvSpPr>
        <p:spPr>
          <a:xfrm>
            <a:off x="9192000" y="6457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https://www.modular.com/max/mojo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45" name="Google Shape;44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cbe4714c21_0_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80574" cy="65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cbe4714c21_0_412"/>
          <p:cNvSpPr txBox="1"/>
          <p:nvPr>
            <p:ph idx="1" type="body"/>
          </p:nvPr>
        </p:nvSpPr>
        <p:spPr>
          <a:xfrm>
            <a:off x="5585725" y="6312900"/>
            <a:ext cx="6266400" cy="5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https://mlir.llvm.org/docs/Tutorials/Toy/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be4714c21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time</a:t>
            </a:r>
            <a:endParaRPr/>
          </a:p>
        </p:txBody>
      </p:sp>
      <p:sp>
        <p:nvSpPr>
          <p:cNvPr id="459" name="Google Shape;459;g2cbe4714c21_0_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Connection with LLVM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be4714c21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466" name="Google Shape;466;g2cbe4714c21_0_6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https://forms.gle/nStZ9wudh2gAmJCG7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2cbe4714c21_0_6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468" name="Google Shape;468;g2cbe4714c21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129" y="571499"/>
            <a:ext cx="2798900" cy="27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cbe4714c21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67652"/>
            <a:ext cx="12192002" cy="229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babe9c6b1_0_10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476" name="Google Shape;476;g34babe9c6b1_0_101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https://forms.gle/bR6K58M7p9YH6QxS8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4babe9c6b1_0_101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478" name="Google Shape;478;g34babe9c6b1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21118"/>
            <a:ext cx="8402726" cy="379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34babe9c6b1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4100" y="1071775"/>
            <a:ext cx="29527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485" name="Google Shape;485;p13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LLVM Compiler Infrastructure in HPC Workshop -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https://www.youtube.com/watch?v=0bxyZDGs-aA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All MLIR talks: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https://mlir.llvm.org/talks/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Toy language (MLIR tutorial):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https://mlir.llvm.org/docs/Tutorials/Toy/Ch-1/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2023 EuroLLVM - What's new in MLIR?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https://www.youtube.com/watch?v=LPlRLt9w4b0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2" name="Google Shape;21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57" y="102874"/>
            <a:ext cx="11339886" cy="63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 txBox="1"/>
          <p:nvPr/>
        </p:nvSpPr>
        <p:spPr>
          <a:xfrm>
            <a:off x="426056" y="6471138"/>
            <a:ext cx="11339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https://llvm-hpc-2020-workshop.github.io/presentations/llvmhpc2020-amini.pdf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MLIR intro</a:t>
            </a:r>
            <a:endParaRPr/>
          </a:p>
        </p:txBody>
      </p:sp>
      <p:sp>
        <p:nvSpPr>
          <p:cNvPr id="219" name="Google Shape;219;p3"/>
          <p:cNvSpPr txBox="1"/>
          <p:nvPr>
            <p:ph idx="1" type="body"/>
          </p:nvPr>
        </p:nvSpPr>
        <p:spPr>
          <a:xfrm>
            <a:off x="571320" y="1524004"/>
            <a:ext cx="11010900" cy="4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stands for </a:t>
            </a:r>
            <a:r>
              <a:rPr lang="en-US"/>
              <a:t>Multi-Level Intermediate Representation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is a framework for building custom intermediate representations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Collection of basic algorithms for general-purpose IR transformations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data structures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 parsers and printers</a:t>
            </a:r>
            <a:endParaRPr/>
          </a:p>
        </p:txBody>
      </p:sp>
      <p:pic>
        <p:nvPicPr>
          <p:cNvPr id="220" name="Google Shape;2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725" y="3269875"/>
            <a:ext cx="4784150" cy="35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"/>
          <p:cNvSpPr txBox="1"/>
          <p:nvPr/>
        </p:nvSpPr>
        <p:spPr>
          <a:xfrm>
            <a:off x="1334600" y="6409900"/>
            <a:ext cx="6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https://blog.google/technology/ai/mlir-accelerating-ai-open-source-infrastructure/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2aa414bf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pic>
        <p:nvPicPr>
          <p:cNvPr id="228" name="Google Shape;228;g26d2aa414b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75" y="1524000"/>
            <a:ext cx="11769575" cy="43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d2aa414bf_0_0"/>
          <p:cNvSpPr txBox="1"/>
          <p:nvPr/>
        </p:nvSpPr>
        <p:spPr>
          <a:xfrm>
            <a:off x="4576825" y="6015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http://lastweek.io/notes/MLIR/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d2aa414bf_0_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sp>
        <p:nvSpPr>
          <p:cNvPr id="236" name="Google Shape;236;g26d2aa414bf_0_1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3400"/>
              <a:t>Supports diverse domains</a:t>
            </a:r>
            <a:endParaRPr sz="3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Machine Learning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Hardware development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Custom Domain Specific Languages (DSL)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LLVM IR</a:t>
            </a:r>
            <a:endParaRPr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400"/>
              <a:t>Provides a view on the source code from different levels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d4d23c012_2_5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history: pre-historic era</a:t>
            </a:r>
            <a:endParaRPr/>
          </a:p>
        </p:txBody>
      </p:sp>
      <p:sp>
        <p:nvSpPr>
          <p:cNvPr id="243" name="Google Shape;243;g2bd4d23c012_2_5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Before MLIR was conceived, the LLVM project already had a powerful intermediate representation (IR) that was highly effective for optimizing and generating machine code for CPUs.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However, as the landscape of computing hardware grew to include GPUs, TPUs, and other accelerators, it became apparent that LLVM IR was not ideally suited for representing the high-level, domain-specific abstractions needed by these new architectures.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d4d23c012_2_6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history: beginning</a:t>
            </a:r>
            <a:endParaRPr/>
          </a:p>
        </p:txBody>
      </p:sp>
      <p:sp>
        <p:nvSpPr>
          <p:cNvPr id="250" name="Google Shape;250;g2bd4d23c012_2_6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was officially announced and open-sourced by Google in April 2019, but its development started much earlier, around 2018, as a collaboration between different teams within Google and eventually with external contributors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project was born out of the need for an infrastructure that could bridge the gap between high-level, domain-specific representations of programs and the low-level, hardware-specific code required to execute them efficiently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2022-04-12T07:39:01Z</dcterms:created>
  <dc:creator>Александр Баташев</dc:creator>
</cp:coreProperties>
</file>